
<file path=[Content_Types].xml><?xml version="1.0" encoding="utf-8"?>
<Types xmlns="http://schemas.openxmlformats.org/package/2006/content-types">
  <Default Extension="jpeg" ContentType="image/jpeg"/>
  <Default Extension="jpg" ContentType="image/jpeg"/>
  <Default Extension="mp4" ContentType="vide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8" r:id="rId10"/>
    <p:sldId id="269"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974" y="3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381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F53B62E2-F5B5-446B-9E6A-46726890C33F}" type="datetimeFigureOut">
              <a:rPr lang="en-US" smtClean="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15622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1285466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79568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359535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09428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1294184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14316661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769774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070175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3B62E2-F5B5-446B-9E6A-46726890C33F}"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58685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3B62E2-F5B5-446B-9E6A-46726890C33F}"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602422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3B62E2-F5B5-446B-9E6A-46726890C33F}" type="datetimeFigureOut">
              <a:rPr lang="en-US" smtClean="0"/>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8225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3B62E2-F5B5-446B-9E6A-46726890C33F}" type="datetimeFigureOut">
              <a:rPr lang="en-US" smtClean="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42367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3B62E2-F5B5-446B-9E6A-46726890C33F}" type="datetimeFigureOut">
              <a:rPr lang="en-US" smtClean="0"/>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2970171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3B62E2-F5B5-446B-9E6A-46726890C33F}"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1564047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3B62E2-F5B5-446B-9E6A-46726890C33F}"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D84494-C1FC-4C3D-8344-1DF1317DC8E3}" type="slidenum">
              <a:rPr lang="en-US" smtClean="0"/>
              <a:t>‹#›</a:t>
            </a:fld>
            <a:endParaRPr lang="en-US"/>
          </a:p>
        </p:txBody>
      </p:sp>
    </p:spTree>
    <p:extLst>
      <p:ext uri="{BB962C8B-B14F-4D97-AF65-F5344CB8AC3E}">
        <p14:creationId xmlns:p14="http://schemas.microsoft.com/office/powerpoint/2010/main" val="4213919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53B62E2-F5B5-446B-9E6A-46726890C33F}" type="datetimeFigureOut">
              <a:rPr lang="en-US" smtClean="0"/>
              <a:t>3/19/2024</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5D84494-C1FC-4C3D-8344-1DF1317DC8E3}" type="slidenum">
              <a:rPr lang="en-US" smtClean="0"/>
              <a:t>‹#›</a:t>
            </a:fld>
            <a:endParaRPr lang="en-US"/>
          </a:p>
        </p:txBody>
      </p:sp>
    </p:spTree>
    <p:extLst>
      <p:ext uri="{BB962C8B-B14F-4D97-AF65-F5344CB8AC3E}">
        <p14:creationId xmlns:p14="http://schemas.microsoft.com/office/powerpoint/2010/main" val="69187775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 /><Relationship Id="rId2" Type="http://schemas.openxmlformats.org/officeDocument/2006/relationships/image" Target="../media/image1.jpg" /><Relationship Id="rId1" Type="http://schemas.openxmlformats.org/officeDocument/2006/relationships/slideLayout" Target="../slideLayouts/slideLayout1.xml" /><Relationship Id="rId4" Type="http://schemas.openxmlformats.org/officeDocument/2006/relationships/image" Target="../media/image3.jp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15.jpg" /><Relationship Id="rId2" Type="http://schemas.openxmlformats.org/officeDocument/2006/relationships/image" Target="../media/image14.jp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17.jpg" /><Relationship Id="rId2" Type="http://schemas.openxmlformats.org/officeDocument/2006/relationships/image" Target="../media/image16.jpg" /><Relationship Id="rId1" Type="http://schemas.openxmlformats.org/officeDocument/2006/relationships/slideLayout" Target="../slideLayouts/slideLayout2.xml" /><Relationship Id="rId4" Type="http://schemas.openxmlformats.org/officeDocument/2006/relationships/image" Target="../media/image18.jpg" /></Relationships>
</file>

<file path=ppt/slides/_rels/slide13.xml.rels><?xml version="1.0" encoding="UTF-8" standalone="yes"?>
<Relationships xmlns="http://schemas.openxmlformats.org/package/2006/relationships"><Relationship Id="rId3" Type="http://schemas.openxmlformats.org/officeDocument/2006/relationships/image" Target="../media/image20.jpg" /><Relationship Id="rId2" Type="http://schemas.openxmlformats.org/officeDocument/2006/relationships/image" Target="../media/image19.jp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 /><Relationship Id="rId2" Type="http://schemas.openxmlformats.org/officeDocument/2006/relationships/video" Target="../media/media1.mp4" /><Relationship Id="rId1" Type="http://schemas.microsoft.com/office/2007/relationships/media" Target="../media/media1.mp4" /><Relationship Id="rId4" Type="http://schemas.openxmlformats.org/officeDocument/2006/relationships/image" Target="../media/image21.png" /></Relationships>
</file>

<file path=ppt/slides/_rels/slide2.xml.rels><?xml version="1.0" encoding="UTF-8" standalone="yes"?>
<Relationships xmlns="http://schemas.openxmlformats.org/package/2006/relationships"><Relationship Id="rId3" Type="http://schemas.openxmlformats.org/officeDocument/2006/relationships/image" Target="../media/image5.jpg" /><Relationship Id="rId2" Type="http://schemas.openxmlformats.org/officeDocument/2006/relationships/image" Target="../media/image4.jp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7.jpg" /><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8.jp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9.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11.jpg" /><Relationship Id="rId2" Type="http://schemas.openxmlformats.org/officeDocument/2006/relationships/image" Target="../media/image10.jp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2.jp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13.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a:t>ДАН ВОДА</a:t>
            </a:r>
            <a:endParaRPr lang="en-US" dirty="0"/>
          </a:p>
        </p:txBody>
      </p:sp>
      <p:sp>
        <p:nvSpPr>
          <p:cNvPr id="3" name="Subtitle 2"/>
          <p:cNvSpPr>
            <a:spLocks noGrp="1"/>
          </p:cNvSpPr>
          <p:nvPr>
            <p:ph type="subTitle" idx="1"/>
          </p:nvPr>
        </p:nvSpPr>
        <p:spPr/>
        <p:txBody>
          <a:bodyPr/>
          <a:lstStyle/>
          <a:p>
            <a:r>
              <a:rPr lang="en-US" dirty="0"/>
              <a:t>22.03.2024</a:t>
            </a:r>
          </a:p>
        </p:txBody>
      </p:sp>
      <p:sp>
        <p:nvSpPr>
          <p:cNvPr id="4" name="TextBox 3"/>
          <p:cNvSpPr txBox="1"/>
          <p:nvPr/>
        </p:nvSpPr>
        <p:spPr>
          <a:xfrm>
            <a:off x="9109495" y="5503652"/>
            <a:ext cx="2846717" cy="923330"/>
          </a:xfrm>
          <a:prstGeom prst="rect">
            <a:avLst/>
          </a:prstGeom>
          <a:noFill/>
        </p:spPr>
        <p:txBody>
          <a:bodyPr wrap="square" rtlCol="0">
            <a:spAutoFit/>
          </a:bodyPr>
          <a:lstStyle/>
          <a:p>
            <a:r>
              <a:rPr lang="sr-Cyrl-RS" dirty="0"/>
              <a:t>Дуња Ћорсовић</a:t>
            </a:r>
            <a:r>
              <a:rPr lang="en-US" dirty="0"/>
              <a:t>  </a:t>
            </a:r>
            <a:r>
              <a:rPr lang="sr-Cyrl-RS" dirty="0"/>
              <a:t>  </a:t>
            </a:r>
            <a:r>
              <a:rPr lang="en-US" dirty="0"/>
              <a:t>IX5</a:t>
            </a:r>
          </a:p>
          <a:p>
            <a:r>
              <a:rPr lang="en-US" dirty="0"/>
              <a:t>M</a:t>
            </a:r>
            <a:r>
              <a:rPr lang="sr-Cyrl-RS" dirty="0"/>
              <a:t>илица Лужија</a:t>
            </a:r>
            <a:r>
              <a:rPr lang="en-US" dirty="0"/>
              <a:t>  </a:t>
            </a:r>
            <a:r>
              <a:rPr lang="sr-Cyrl-RS" dirty="0"/>
              <a:t>   </a:t>
            </a:r>
            <a:r>
              <a:rPr lang="en-US" dirty="0"/>
              <a:t>IX5       </a:t>
            </a:r>
            <a:r>
              <a:rPr lang="sr-Cyrl-RS" dirty="0"/>
              <a:t>Маја Марјановић </a:t>
            </a:r>
            <a:r>
              <a:rPr lang="en-US" dirty="0"/>
              <a:t>IX5</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418" y="497374"/>
            <a:ext cx="3195832" cy="2126681"/>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84451" y="1283178"/>
            <a:ext cx="3356790" cy="223562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4612" y="4354726"/>
            <a:ext cx="3073205" cy="2128479"/>
          </a:xfrm>
          <a:prstGeom prst="rect">
            <a:avLst/>
          </a:prstGeom>
        </p:spPr>
      </p:pic>
    </p:spTree>
    <p:extLst>
      <p:ext uri="{BB962C8B-B14F-4D97-AF65-F5344CB8AC3E}">
        <p14:creationId xmlns:p14="http://schemas.microsoft.com/office/powerpoint/2010/main" val="3133843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1000"/>
                                        <p:tgtEl>
                                          <p:spTgt spid="3">
                                            <p:txEl>
                                              <p:pRg st="0" end="0"/>
                                            </p:txEl>
                                          </p:spTgt>
                                        </p:tgtEl>
                                      </p:cBhvr>
                                    </p:animEffect>
                                    <p:anim calcmode="lin" valueType="num">
                                      <p:cBhvr>
                                        <p:cTn id="2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8717" y="1220638"/>
            <a:ext cx="10599139" cy="4286082"/>
          </a:xfrm>
        </p:spPr>
        <p:txBody>
          <a:bodyPr>
            <a:noAutofit/>
          </a:bodyPr>
          <a:lstStyle/>
          <a:p>
            <a:r>
              <a:rPr lang="sr-Cyrl-RS" sz="1800" dirty="0">
                <a:solidFill>
                  <a:schemeClr val="tx1"/>
                </a:solidFill>
              </a:rPr>
              <a:t>САРАДЊА ДРЖАВА, НАРОДА, РАЗЛИЧИТИХ ГРУПА И ЗАЈЕДНИЦА ОКО ВОДЕ МОЖЕ ДА ДОВЕДЕ ДО МИРА, ХАРМОНИЈЕ И СТАБИЛНОСТИ У СВИЈЕТУ, ЈЕР САРАДЊА ОКО ВОДЕ МОЖЕ ДА ИЗАЗОВЕ ПОЗИТИВАН ТАЛАС ЗА МИРОЉУБИВУ САРАДЊУ У СВИМ СЕКТОРИМА, СТВАРАЈУЋИ ТАКО ОСНОВЕ ЗА БОЉУ БУДУЋНОСТ. </a:t>
            </a:r>
          </a:p>
          <a:p>
            <a:endParaRPr lang="sr-Cyrl-RS" sz="1800" dirty="0">
              <a:solidFill>
                <a:schemeClr val="tx1"/>
              </a:solidFill>
            </a:endParaRPr>
          </a:p>
          <a:p>
            <a:r>
              <a:rPr lang="sr-Cyrl-RS" sz="1800" dirty="0">
                <a:solidFill>
                  <a:schemeClr val="tx1"/>
                </a:solidFill>
              </a:rPr>
              <a:t>ПОРУКА УЈЕДИЊЕНИХ НАЦИЈА ЈЕ ДА СВИ ИМАЈУ СВОЈУ УЛОГУ У КОРИШТЕЊУ ВОДЕ ЗА МИР. </a:t>
            </a:r>
          </a:p>
          <a:p>
            <a:endParaRPr lang="sr-Cyrl-RS" sz="1800" dirty="0">
              <a:solidFill>
                <a:schemeClr val="tx1"/>
              </a:solidFill>
            </a:endParaRPr>
          </a:p>
          <a:p>
            <a:r>
              <a:rPr lang="sr-Cyrl-RS" sz="1800" dirty="0">
                <a:solidFill>
                  <a:schemeClr val="tx1"/>
                </a:solidFill>
              </a:rPr>
              <a:t>УЈЕДИЊЕНЕ НАЦИЈЕ ПРЕДЛАЖУ НИЗ АКТИВНОСТИ КОЈЕ ПЈЕДИНЦИ, ПОРОДИЦЕ, ДРУШТВЕНЕ ОРГАНИЗАЦИЈЕ, ЛОКАЛНЕ И ДРЖАВНЕ ИНСТИТУЦИЈЕ МОГУ ДА СПРОВЕДУ СА ЦИЉЕМ ОБИЉЕЖАВАЊА ОВОГОДИШЊЕГ СВЈЕТСКОГ ДАНА ВОДА ПОД СЛОГАНОМ „ВОДА ЗА МИР“</a:t>
            </a:r>
            <a:endParaRPr lang="en-US" sz="1800" dirty="0">
              <a:solidFill>
                <a:schemeClr val="tx1"/>
              </a:solidFill>
            </a:endParaRPr>
          </a:p>
        </p:txBody>
      </p:sp>
    </p:spTree>
    <p:extLst>
      <p:ext uri="{BB962C8B-B14F-4D97-AF65-F5344CB8AC3E}">
        <p14:creationId xmlns:p14="http://schemas.microsoft.com/office/powerpoint/2010/main" val="3352368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7623" y="407038"/>
            <a:ext cx="8534400" cy="1507067"/>
          </a:xfrm>
        </p:spPr>
        <p:txBody>
          <a:bodyPr/>
          <a:lstStyle/>
          <a:p>
            <a:pPr algn="ctr"/>
            <a:r>
              <a:rPr lang="sr-Cyrl-RS" dirty="0"/>
              <a:t>занимљивости</a:t>
            </a:r>
            <a:endParaRPr lang="en-US" dirty="0"/>
          </a:p>
        </p:txBody>
      </p:sp>
      <p:sp>
        <p:nvSpPr>
          <p:cNvPr id="4" name="TextBox 3"/>
          <p:cNvSpPr txBox="1"/>
          <p:nvPr/>
        </p:nvSpPr>
        <p:spPr>
          <a:xfrm>
            <a:off x="842363" y="1914105"/>
            <a:ext cx="9359660" cy="3139321"/>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Из отворене славине сваког минута исцури 11-12 литара воде</a:t>
            </a:r>
          </a:p>
          <a:p>
            <a:pPr marL="285750" indent="-285750" algn="just">
              <a:buFont typeface="Arial" panose="020B0604020202020204" pitchFamily="34" charset="0"/>
              <a:buChar char="•"/>
            </a:pPr>
            <a:r>
              <a:rPr lang="sr-Cyrl-RS" dirty="0"/>
              <a:t>Ако пустимо воду да отиче из славине док перемо зубе, непотребно, изгубимо око 40 до 60 литара воде</a:t>
            </a:r>
          </a:p>
          <a:p>
            <a:pPr marL="285750" indent="-285750" algn="just">
              <a:buFont typeface="Arial" panose="020B0604020202020204" pitchFamily="34" charset="0"/>
              <a:buChar char="•"/>
            </a:pPr>
            <a:r>
              <a:rPr lang="sr-Cyrl-RS" dirty="0"/>
              <a:t>Ако вода отиче док се човјек брије, из славине истекне око 40 до 60 литара воде</a:t>
            </a:r>
          </a:p>
          <a:p>
            <a:pPr marL="285750" indent="-285750" algn="just">
              <a:buFont typeface="Arial" panose="020B0604020202020204" pitchFamily="34" charset="0"/>
              <a:buChar char="•"/>
            </a:pPr>
            <a:r>
              <a:rPr lang="sr-Cyrl-RS" dirty="0"/>
              <a:t>Ако аутомобил перемо поливајући га водом из гуменог цријева потрошимо око 600 литара воде!</a:t>
            </a:r>
          </a:p>
          <a:p>
            <a:pPr marL="285750" indent="-285750" algn="just">
              <a:buFont typeface="Arial" panose="020B0604020202020204" pitchFamily="34" charset="0"/>
              <a:buChar char="•"/>
            </a:pPr>
            <a:r>
              <a:rPr lang="sr-Cyrl-RS" dirty="0"/>
              <a:t>На планети земљи налази се око 1,5 милијарди кубних километара воде, то је 800 билиона олимпијских базена</a:t>
            </a:r>
          </a:p>
          <a:p>
            <a:pPr marL="285750" indent="-285750" algn="just">
              <a:buFont typeface="Arial" panose="020B0604020202020204" pitchFamily="34" charset="0"/>
              <a:buChar char="•"/>
            </a:pPr>
            <a:r>
              <a:rPr lang="sr-Cyrl-RS" dirty="0"/>
              <a:t>68,7 % питке воде на Земљи, налази се у ледњацима</a:t>
            </a:r>
          </a:p>
          <a:p>
            <a:pPr marL="285750" indent="-285750" algn="just">
              <a:buFont typeface="Arial" panose="020B0604020202020204" pitchFamily="34" charset="0"/>
              <a:buChar char="•"/>
            </a:pPr>
            <a:r>
              <a:rPr lang="sr-Cyrl-RS" dirty="0"/>
              <a:t>30 % питке воде налази се у земљи</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0485" y="4508485"/>
            <a:ext cx="3192012" cy="205200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7825" y="5053426"/>
            <a:ext cx="2483681" cy="1730494"/>
          </a:xfrm>
          <a:prstGeom prst="rect">
            <a:avLst/>
          </a:prstGeom>
        </p:spPr>
      </p:pic>
    </p:spTree>
    <p:extLst>
      <p:ext uri="{BB962C8B-B14F-4D97-AF65-F5344CB8AC3E}">
        <p14:creationId xmlns:p14="http://schemas.microsoft.com/office/powerpoint/2010/main" val="27724080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733" y="398412"/>
            <a:ext cx="8534400" cy="1507067"/>
          </a:xfrm>
        </p:spPr>
        <p:txBody>
          <a:bodyPr/>
          <a:lstStyle/>
          <a:p>
            <a:pPr algn="ctr"/>
            <a:r>
              <a:rPr lang="sr-Cyrl-RS" dirty="0"/>
              <a:t>Хемијско загађивање воде</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7275" y="2099993"/>
            <a:ext cx="3790770" cy="227446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9627" y="2099993"/>
            <a:ext cx="3380207" cy="236237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47289" y="4826299"/>
            <a:ext cx="3114675" cy="1591753"/>
          </a:xfrm>
          <a:prstGeom prst="rect">
            <a:avLst/>
          </a:prstGeom>
        </p:spPr>
      </p:pic>
    </p:spTree>
    <p:extLst>
      <p:ext uri="{BB962C8B-B14F-4D97-AF65-F5344CB8AC3E}">
        <p14:creationId xmlns:p14="http://schemas.microsoft.com/office/powerpoint/2010/main" val="3618568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2917"/>
            <a:ext cx="10964173" cy="1507067"/>
          </a:xfrm>
        </p:spPr>
        <p:txBody>
          <a:bodyPr/>
          <a:lstStyle/>
          <a:p>
            <a:pPr algn="ctr"/>
            <a:r>
              <a:rPr lang="sr-Cyrl-RS" dirty="0"/>
              <a:t>Индустријске и комуналне отпадне воде</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138" y="2126141"/>
            <a:ext cx="4625107" cy="3077798"/>
          </a:xfrm>
          <a:prstGeom prst="rect">
            <a:avLst/>
          </a:prstGeom>
        </p:spPr>
      </p:pic>
      <p:sp>
        <p:nvSpPr>
          <p:cNvPr id="5" name="TextBox 4"/>
          <p:cNvSpPr txBox="1"/>
          <p:nvPr/>
        </p:nvSpPr>
        <p:spPr>
          <a:xfrm>
            <a:off x="1237215" y="5528595"/>
            <a:ext cx="3510951" cy="646331"/>
          </a:xfrm>
          <a:prstGeom prst="rect">
            <a:avLst/>
          </a:prstGeom>
          <a:noFill/>
        </p:spPr>
        <p:txBody>
          <a:bodyPr wrap="square" rtlCol="0">
            <a:spAutoFit/>
          </a:bodyPr>
          <a:lstStyle/>
          <a:p>
            <a:pPr algn="ctr"/>
            <a:r>
              <a:rPr lang="sr-Cyrl-RS" dirty="0"/>
              <a:t>ИНДУСТРИЈСКЕ ОТПАДНЕ ВОДЕ</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2930" y="2126141"/>
            <a:ext cx="4695915" cy="3077798"/>
          </a:xfrm>
          <a:prstGeom prst="rect">
            <a:avLst/>
          </a:prstGeom>
        </p:spPr>
      </p:pic>
      <p:sp>
        <p:nvSpPr>
          <p:cNvPr id="7" name="TextBox 6"/>
          <p:cNvSpPr txBox="1"/>
          <p:nvPr/>
        </p:nvSpPr>
        <p:spPr>
          <a:xfrm>
            <a:off x="6787415" y="5528595"/>
            <a:ext cx="4226943" cy="369332"/>
          </a:xfrm>
          <a:prstGeom prst="rect">
            <a:avLst/>
          </a:prstGeom>
          <a:noFill/>
        </p:spPr>
        <p:txBody>
          <a:bodyPr wrap="square" rtlCol="0">
            <a:spAutoFit/>
          </a:bodyPr>
          <a:lstStyle/>
          <a:p>
            <a:pPr algn="ctr"/>
            <a:r>
              <a:rPr lang="sr-Cyrl-RS" dirty="0"/>
              <a:t>КОМУНАЛНЕ ОТПАДНЕ ВОДЕ</a:t>
            </a:r>
            <a:endParaRPr lang="en-US" dirty="0"/>
          </a:p>
        </p:txBody>
      </p:sp>
    </p:spTree>
    <p:extLst>
      <p:ext uri="{BB962C8B-B14F-4D97-AF65-F5344CB8AC3E}">
        <p14:creationId xmlns:p14="http://schemas.microsoft.com/office/powerpoint/2010/main" val="9236643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986" y="398412"/>
            <a:ext cx="8534400" cy="1507067"/>
          </a:xfrm>
        </p:spPr>
        <p:txBody>
          <a:bodyPr>
            <a:normAutofit/>
          </a:bodyPr>
          <a:lstStyle/>
          <a:p>
            <a:pPr algn="ctr"/>
            <a:r>
              <a:rPr lang="sr-Cyrl-RS" sz="4800" dirty="0"/>
              <a:t>ХВАЛА НА ПАЖЊИ</a:t>
            </a:r>
            <a:endParaRPr lang="en-US" sz="4800" dirty="0"/>
          </a:p>
        </p:txBody>
      </p:sp>
      <p:sp>
        <p:nvSpPr>
          <p:cNvPr id="4" name="Smiley Face 3"/>
          <p:cNvSpPr/>
          <p:nvPr/>
        </p:nvSpPr>
        <p:spPr>
          <a:xfrm>
            <a:off x="8931065" y="196490"/>
            <a:ext cx="1739810" cy="1708989"/>
          </a:xfrm>
          <a:prstGeom prst="smileyFace">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video">
            <a:hlinkClick r:id="" action="ppaction://media"/>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2862293" y="2413898"/>
            <a:ext cx="6068772" cy="3412143"/>
          </a:xfrm>
          <a:prstGeom prst="rect">
            <a:avLst/>
          </a:prstGeom>
        </p:spPr>
      </p:pic>
    </p:spTree>
    <p:extLst>
      <p:ext uri="{BB962C8B-B14F-4D97-AF65-F5344CB8AC3E}">
        <p14:creationId xmlns:p14="http://schemas.microsoft.com/office/powerpoint/2010/main" val="26653482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vol="80000">
                <p:cTn id="22" fill="hold" display="0">
                  <p:stCondLst>
                    <p:cond delay="indefinite"/>
                  </p:stCondLst>
                </p:cTn>
                <p:tgtEl>
                  <p:spTgt spid="6"/>
                </p:tgtEl>
              </p:cMediaNode>
            </p:video>
          </p:childTnLst>
        </p:cTn>
      </p:par>
    </p:tnLst>
    <p:bldLst>
      <p:bldP spid="2"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250" y="120770"/>
            <a:ext cx="8534400" cy="1507067"/>
          </a:xfrm>
        </p:spPr>
        <p:txBody>
          <a:bodyPr/>
          <a:lstStyle/>
          <a:p>
            <a:pPr algn="ctr"/>
            <a:r>
              <a:rPr lang="sr-Cyrl-RS" dirty="0"/>
              <a:t>Свјетски дан вода</a:t>
            </a:r>
            <a:endParaRPr lang="en-US" dirty="0"/>
          </a:p>
        </p:txBody>
      </p:sp>
      <p:sp>
        <p:nvSpPr>
          <p:cNvPr id="5" name="TextBox 4"/>
          <p:cNvSpPr txBox="1"/>
          <p:nvPr/>
        </p:nvSpPr>
        <p:spPr>
          <a:xfrm>
            <a:off x="1676250" y="1627837"/>
            <a:ext cx="7617124" cy="1754326"/>
          </a:xfrm>
          <a:prstGeom prst="rect">
            <a:avLst/>
          </a:prstGeom>
          <a:noFill/>
        </p:spPr>
        <p:txBody>
          <a:bodyPr wrap="square" rtlCol="0">
            <a:spAutoFit/>
          </a:bodyPr>
          <a:lstStyle/>
          <a:p>
            <a:pPr algn="just"/>
            <a:r>
              <a:rPr lang="sr-Cyrl-RS" dirty="0"/>
              <a:t>Свјетски дан вода обиљежава се 22. марта. Већ 1993</a:t>
            </a:r>
            <a:r>
              <a:rPr lang="en-US" dirty="0"/>
              <a:t>.</a:t>
            </a:r>
            <a:r>
              <a:rPr lang="sr-Cyrl-RS" dirty="0"/>
              <a:t> први пут је обиљежен, а с временом је значај овог празника растао. Обиљежавањем овог дана </a:t>
            </a:r>
            <a:r>
              <a:rPr lang="en-US" dirty="0"/>
              <a:t>UN </a:t>
            </a:r>
            <a:r>
              <a:rPr lang="sr-Cyrl-RS" dirty="0"/>
              <a:t>жели подсјетити на важности заштите воде и недостатак воде за пиће у многим земљама свијета, јер око милијарду људи у свијету нема приступ сигурној питкој води.</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406" y="3758870"/>
            <a:ext cx="3197525" cy="246059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1387" y="3470575"/>
            <a:ext cx="3247126" cy="3037183"/>
          </a:xfrm>
          <a:prstGeom prst="rect">
            <a:avLst/>
          </a:prstGeom>
        </p:spPr>
      </p:pic>
    </p:spTree>
    <p:extLst>
      <p:ext uri="{BB962C8B-B14F-4D97-AF65-F5344CB8AC3E}">
        <p14:creationId xmlns:p14="http://schemas.microsoft.com/office/powerpoint/2010/main" val="12601542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1359" y="169492"/>
            <a:ext cx="8534400" cy="1507067"/>
          </a:xfrm>
        </p:spPr>
        <p:txBody>
          <a:bodyPr/>
          <a:lstStyle/>
          <a:p>
            <a:pPr algn="ctr"/>
            <a:r>
              <a:rPr lang="sr-Cyrl-RS" dirty="0"/>
              <a:t>Значај воде за човјека</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8567" y="3604367"/>
            <a:ext cx="2762550" cy="2762550"/>
          </a:xfrm>
        </p:spPr>
      </p:pic>
      <p:sp>
        <p:nvSpPr>
          <p:cNvPr id="5" name="TextBox 4"/>
          <p:cNvSpPr txBox="1"/>
          <p:nvPr/>
        </p:nvSpPr>
        <p:spPr>
          <a:xfrm>
            <a:off x="1581359" y="1676559"/>
            <a:ext cx="8534400" cy="2031325"/>
          </a:xfrm>
          <a:prstGeom prst="rect">
            <a:avLst/>
          </a:prstGeom>
          <a:noFill/>
        </p:spPr>
        <p:txBody>
          <a:bodyPr wrap="square" rtlCol="0">
            <a:spAutoFit/>
          </a:bodyPr>
          <a:lstStyle/>
          <a:p>
            <a:pPr marL="571500" indent="-571500" algn="just">
              <a:buFont typeface="Arial" panose="020B0604020202020204" pitchFamily="34" charset="0"/>
              <a:buChar char="•"/>
            </a:pPr>
            <a:r>
              <a:rPr lang="sr-Cyrl-RS" sz="3600" dirty="0"/>
              <a:t>БЕЗ ВОДЕ НЕМА ЖИВОТА</a:t>
            </a:r>
          </a:p>
          <a:p>
            <a:pPr marL="571500" indent="-571500" algn="just">
              <a:buFont typeface="Arial" panose="020B0604020202020204" pitchFamily="34" charset="0"/>
              <a:buChar char="•"/>
            </a:pPr>
            <a:r>
              <a:rPr lang="sr-Cyrl-RS" dirty="0"/>
              <a:t>Резерве воде су неисцрпне. Због тога је најважнији задатак да се она одржи, штедљиво користи и гдје је могуће повећа.</a:t>
            </a:r>
          </a:p>
          <a:p>
            <a:pPr marL="571500" indent="-571500" algn="just">
              <a:buFont typeface="Arial" panose="020B0604020202020204" pitchFamily="34" charset="0"/>
              <a:buChar char="•"/>
            </a:pPr>
            <a:r>
              <a:rPr lang="sr-Cyrl-RS" dirty="0"/>
              <a:t>Загађивањем воде наноси се огромна штета човјеку и свим живим бићима.</a:t>
            </a:r>
          </a:p>
          <a:p>
            <a:pPr marL="571500" indent="-571500">
              <a:buFont typeface="Arial" panose="020B0604020202020204" pitchFamily="34" charset="0"/>
              <a:buChar char="•"/>
            </a:pP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53614" y="3604367"/>
            <a:ext cx="2744937" cy="2762550"/>
          </a:xfrm>
          <a:prstGeom prst="rect">
            <a:avLst/>
          </a:prstGeom>
        </p:spPr>
      </p:pic>
    </p:spTree>
    <p:extLst>
      <p:ext uri="{BB962C8B-B14F-4D97-AF65-F5344CB8AC3E}">
        <p14:creationId xmlns:p14="http://schemas.microsoft.com/office/powerpoint/2010/main" val="7018888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059" y="329400"/>
            <a:ext cx="9937631" cy="1507067"/>
          </a:xfrm>
        </p:spPr>
        <p:txBody>
          <a:bodyPr/>
          <a:lstStyle/>
          <a:p>
            <a:pPr algn="ctr"/>
            <a:r>
              <a:rPr lang="sr-Cyrl-RS" dirty="0"/>
              <a:t>Примјена воде у човјековом животу</a:t>
            </a:r>
            <a:endParaRPr lang="en-US" dirty="0"/>
          </a:p>
        </p:txBody>
      </p:sp>
      <p:sp>
        <p:nvSpPr>
          <p:cNvPr id="4" name="TextBox 3"/>
          <p:cNvSpPr txBox="1"/>
          <p:nvPr/>
        </p:nvSpPr>
        <p:spPr>
          <a:xfrm>
            <a:off x="1561381" y="2130725"/>
            <a:ext cx="7159925" cy="2585323"/>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Служи за пиће и припрему хране</a:t>
            </a:r>
          </a:p>
          <a:p>
            <a:pPr marL="285750" indent="-285750" algn="just">
              <a:buFont typeface="Arial" panose="020B0604020202020204" pitchFamily="34" charset="0"/>
              <a:buChar char="•"/>
            </a:pPr>
            <a:r>
              <a:rPr lang="sr-Cyrl-RS" dirty="0"/>
              <a:t>За одржавање личне хигијене</a:t>
            </a:r>
          </a:p>
          <a:p>
            <a:pPr marL="285750" indent="-285750" algn="just">
              <a:buFont typeface="Arial" panose="020B0604020202020204" pitchFamily="34" charset="0"/>
              <a:buChar char="•"/>
            </a:pPr>
            <a:r>
              <a:rPr lang="sr-Cyrl-RS" dirty="0"/>
              <a:t>За стамбене и урбане хигијене</a:t>
            </a:r>
          </a:p>
          <a:p>
            <a:pPr marL="285750" indent="-285750" algn="just">
              <a:buFont typeface="Arial" panose="020B0604020202020204" pitchFamily="34" charset="0"/>
              <a:buChar char="•"/>
            </a:pPr>
            <a:r>
              <a:rPr lang="sr-Cyrl-RS" dirty="0"/>
              <a:t>Користи се у пољопривреди,</a:t>
            </a:r>
          </a:p>
          <a:p>
            <a:pPr marL="285750" indent="-285750" algn="just">
              <a:buFont typeface="Arial" panose="020B0604020202020204" pitchFamily="34" charset="0"/>
              <a:buChar char="•"/>
            </a:pPr>
            <a:r>
              <a:rPr lang="sr-Cyrl-RS" dirty="0"/>
              <a:t>индустрији,</a:t>
            </a:r>
          </a:p>
          <a:p>
            <a:pPr marL="285750" indent="-285750" algn="just">
              <a:buFont typeface="Arial" panose="020B0604020202020204" pitchFamily="34" charset="0"/>
              <a:buChar char="•"/>
            </a:pPr>
            <a:r>
              <a:rPr lang="sr-Cyrl-RS" dirty="0"/>
              <a:t>саобраћају,</a:t>
            </a:r>
          </a:p>
          <a:p>
            <a:pPr marL="285750" indent="-285750" algn="just">
              <a:buFont typeface="Arial" panose="020B0604020202020204" pitchFamily="34" charset="0"/>
              <a:buChar char="•"/>
            </a:pPr>
            <a:r>
              <a:rPr lang="sr-Cyrl-RS" dirty="0"/>
              <a:t>енергетици</a:t>
            </a:r>
          </a:p>
          <a:p>
            <a:pPr marL="285750" indent="-285750" algn="just">
              <a:buFont typeface="Arial" panose="020B0604020202020204" pitchFamily="34" charset="0"/>
              <a:buChar char="•"/>
            </a:pPr>
            <a:r>
              <a:rPr lang="sr-Cyrl-RS" dirty="0"/>
              <a:t>риболову,</a:t>
            </a:r>
          </a:p>
          <a:p>
            <a:pPr marL="285750" indent="-285750" algn="just">
              <a:buFont typeface="Arial" panose="020B0604020202020204" pitchFamily="34" charset="0"/>
              <a:buChar char="•"/>
            </a:pPr>
            <a:r>
              <a:rPr lang="sr-Cyrl-RS" dirty="0"/>
              <a:t>рекреацији итд.</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0935" y="2130725"/>
            <a:ext cx="3248295" cy="3248295"/>
          </a:xfrm>
          <a:prstGeom prst="rect">
            <a:avLst/>
          </a:prstGeom>
        </p:spPr>
      </p:pic>
    </p:spTree>
    <p:extLst>
      <p:ext uri="{BB962C8B-B14F-4D97-AF65-F5344CB8AC3E}">
        <p14:creationId xmlns:p14="http://schemas.microsoft.com/office/powerpoint/2010/main" val="1731739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2348" y="381159"/>
            <a:ext cx="8534400" cy="1507067"/>
          </a:xfrm>
        </p:spPr>
        <p:txBody>
          <a:bodyPr/>
          <a:lstStyle/>
          <a:p>
            <a:pPr algn="ctr"/>
            <a:r>
              <a:rPr lang="sr-Cyrl-RS" dirty="0"/>
              <a:t>Квалитет воде и промјене квалитета воде</a:t>
            </a:r>
            <a:endParaRPr lang="en-US" dirty="0"/>
          </a:p>
        </p:txBody>
      </p:sp>
      <p:sp>
        <p:nvSpPr>
          <p:cNvPr id="5" name="TextBox 4"/>
          <p:cNvSpPr txBox="1"/>
          <p:nvPr/>
        </p:nvSpPr>
        <p:spPr>
          <a:xfrm>
            <a:off x="1138687" y="2216989"/>
            <a:ext cx="9066362" cy="1200329"/>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Квалитет воде зависи од физичко-хемијских и биохемијских особина воде у ријекама, језерима и морима</a:t>
            </a:r>
          </a:p>
          <a:p>
            <a:pPr marL="285750" indent="-285750" algn="just">
              <a:buFont typeface="Arial" panose="020B0604020202020204" pitchFamily="34" charset="0"/>
              <a:buChar char="•"/>
            </a:pPr>
            <a:r>
              <a:rPr lang="sr-Cyrl-RS" dirty="0"/>
              <a:t>То значи да зависи од количине кисеоника, органских материја, нитрата, фосфата, мангана, магнезијума, тешких метала...</a:t>
            </a:r>
            <a:endParaRPr lang="en-US" dirty="0"/>
          </a:p>
        </p:txBody>
      </p:sp>
      <p:sp>
        <p:nvSpPr>
          <p:cNvPr id="6" name="TextBox 5"/>
          <p:cNvSpPr txBox="1"/>
          <p:nvPr/>
        </p:nvSpPr>
        <p:spPr>
          <a:xfrm>
            <a:off x="1138687" y="3746081"/>
            <a:ext cx="8850851" cy="2308324"/>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Промјене воде могу бити условљене физичко-хемијским и биохемијским променама:</a:t>
            </a:r>
          </a:p>
          <a:p>
            <a:pPr marL="285750" indent="-285750" algn="just">
              <a:buFont typeface="Courier New" panose="02070309020205020404" pitchFamily="49" charset="0"/>
              <a:buChar char="o"/>
            </a:pPr>
            <a:r>
              <a:rPr lang="sr-Cyrl-RS" dirty="0"/>
              <a:t>отпадним водама</a:t>
            </a:r>
          </a:p>
          <a:p>
            <a:pPr marL="285750" indent="-285750" algn="just">
              <a:buFont typeface="Courier New" panose="02070309020205020404" pitchFamily="49" charset="0"/>
              <a:buChar char="o"/>
            </a:pPr>
            <a:r>
              <a:rPr lang="sr-Cyrl-RS" dirty="0"/>
              <a:t>пестицидима и вијештачким ђубривима </a:t>
            </a:r>
          </a:p>
          <a:p>
            <a:pPr marL="285750" indent="-285750" algn="just">
              <a:buFont typeface="Courier New" panose="02070309020205020404" pitchFamily="49" charset="0"/>
              <a:buChar char="o"/>
            </a:pPr>
            <a:r>
              <a:rPr lang="sr-Cyrl-RS" dirty="0"/>
              <a:t>киселим кишама</a:t>
            </a:r>
          </a:p>
          <a:p>
            <a:pPr marL="285750" indent="-285750" algn="just">
              <a:buFont typeface="Courier New" panose="02070309020205020404" pitchFamily="49" charset="0"/>
              <a:buChar char="o"/>
            </a:pPr>
            <a:r>
              <a:rPr lang="sr-Cyrl-RS" dirty="0"/>
              <a:t>промјенама режима тока воде</a:t>
            </a:r>
          </a:p>
          <a:p>
            <a:pPr marL="285750" indent="-285750" algn="just">
              <a:buFont typeface="Courier New" panose="02070309020205020404" pitchFamily="49" charset="0"/>
              <a:buChar char="o"/>
            </a:pPr>
            <a:r>
              <a:rPr lang="sr-Cyrl-RS" dirty="0"/>
              <a:t>промјеном флоре и фауне у водама</a:t>
            </a:r>
          </a:p>
          <a:p>
            <a:pPr marL="285750" indent="-285750">
              <a:buFont typeface="Courier New" panose="02070309020205020404" pitchFamily="49" charset="0"/>
              <a:buChar char="o"/>
            </a:pP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2911" y="4469741"/>
            <a:ext cx="3022031" cy="2032419"/>
          </a:xfrm>
          <a:prstGeom prst="rect">
            <a:avLst/>
          </a:prstGeom>
        </p:spPr>
      </p:pic>
    </p:spTree>
    <p:extLst>
      <p:ext uri="{BB962C8B-B14F-4D97-AF65-F5344CB8AC3E}">
        <p14:creationId xmlns:p14="http://schemas.microsoft.com/office/powerpoint/2010/main" val="3868088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870" y="283065"/>
            <a:ext cx="10903789" cy="1507067"/>
          </a:xfrm>
        </p:spPr>
        <p:txBody>
          <a:bodyPr>
            <a:normAutofit/>
          </a:bodyPr>
          <a:lstStyle/>
          <a:p>
            <a:pPr algn="ctr"/>
            <a:r>
              <a:rPr lang="sr-Cyrl-RS" dirty="0"/>
              <a:t>Загађивање и извори загађивања воде </a:t>
            </a:r>
            <a:endParaRPr lang="en-US" dirty="0"/>
          </a:p>
        </p:txBody>
      </p:sp>
      <p:sp>
        <p:nvSpPr>
          <p:cNvPr id="4" name="TextBox 3"/>
          <p:cNvSpPr txBox="1"/>
          <p:nvPr/>
        </p:nvSpPr>
        <p:spPr>
          <a:xfrm>
            <a:off x="741870" y="2106925"/>
            <a:ext cx="9109495" cy="923330"/>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Један од начина загађивања воде је контаминација водених система путем директног или индиректног испуштања различитих материја у воду без адекватног третмана за њихово уклањање.</a:t>
            </a:r>
            <a:endParaRPr lang="en-US" dirty="0"/>
          </a:p>
        </p:txBody>
      </p:sp>
      <p:sp>
        <p:nvSpPr>
          <p:cNvPr id="5" name="TextBox 4"/>
          <p:cNvSpPr txBox="1"/>
          <p:nvPr/>
        </p:nvSpPr>
        <p:spPr>
          <a:xfrm>
            <a:off x="741870" y="3347049"/>
            <a:ext cx="9109495" cy="2677656"/>
          </a:xfrm>
          <a:prstGeom prst="rect">
            <a:avLst/>
          </a:prstGeom>
          <a:noFill/>
        </p:spPr>
        <p:txBody>
          <a:bodyPr wrap="square" rtlCol="0">
            <a:spAutoFit/>
          </a:bodyPr>
          <a:lstStyle/>
          <a:p>
            <a:pPr marL="285750" indent="-285750" algn="just">
              <a:buFont typeface="Arial" panose="020B0604020202020204" pitchFamily="34" charset="0"/>
              <a:buChar char="•"/>
            </a:pPr>
            <a:r>
              <a:rPr lang="sr-Cyrl-RS" sz="2400" dirty="0"/>
              <a:t>ИЗВОРИ ЗАГАЂИВАЊА ВОДЕ</a:t>
            </a:r>
          </a:p>
          <a:p>
            <a:pPr marL="285750" indent="-285750" algn="just">
              <a:buFont typeface="Arial" panose="020B0604020202020204" pitchFamily="34" charset="0"/>
              <a:buChar char="•"/>
            </a:pPr>
            <a:r>
              <a:rPr lang="sr-Cyrl-RS" dirty="0"/>
              <a:t>Индустрија (отпадне воде)</a:t>
            </a:r>
          </a:p>
          <a:p>
            <a:pPr marL="285750" indent="-285750" algn="just">
              <a:buFont typeface="Arial" panose="020B0604020202020204" pitchFamily="34" charset="0"/>
              <a:buChar char="•"/>
            </a:pPr>
            <a:r>
              <a:rPr lang="sr-Cyrl-RS" dirty="0"/>
              <a:t>Градска насеља (комуналне отпадне воде)</a:t>
            </a:r>
          </a:p>
          <a:p>
            <a:pPr marL="285750" indent="-285750" algn="just">
              <a:buFont typeface="Arial" panose="020B0604020202020204" pitchFamily="34" charset="0"/>
              <a:buChar char="•"/>
            </a:pPr>
            <a:r>
              <a:rPr lang="sr-Cyrl-RS" dirty="0"/>
              <a:t>Пољоопривреда (минерална ђубрива,пестициди)</a:t>
            </a:r>
          </a:p>
          <a:p>
            <a:pPr marL="285750" indent="-285750" algn="just">
              <a:buFont typeface="Arial" panose="020B0604020202020204" pitchFamily="34" charset="0"/>
              <a:buChar char="•"/>
            </a:pPr>
            <a:r>
              <a:rPr lang="sr-Cyrl-RS" dirty="0"/>
              <a:t>Радио-активне материје</a:t>
            </a:r>
          </a:p>
          <a:p>
            <a:pPr marL="285750" indent="-285750" algn="just">
              <a:buFont typeface="Arial" panose="020B0604020202020204" pitchFamily="34" charset="0"/>
              <a:buChar char="•"/>
            </a:pPr>
            <a:r>
              <a:rPr lang="sr-Cyrl-RS" dirty="0"/>
              <a:t>Топлота</a:t>
            </a:r>
          </a:p>
          <a:p>
            <a:pPr marL="285750" indent="-285750" algn="just">
              <a:buFont typeface="Arial" panose="020B0604020202020204" pitchFamily="34" charset="0"/>
              <a:buChar char="•"/>
            </a:pPr>
            <a:r>
              <a:rPr lang="sr-Cyrl-RS" dirty="0"/>
              <a:t>Киселе кише</a:t>
            </a:r>
          </a:p>
          <a:p>
            <a:pPr marL="285750" indent="-285750" algn="just">
              <a:buFont typeface="Arial" panose="020B0604020202020204" pitchFamily="34" charset="0"/>
              <a:buChar char="•"/>
            </a:pPr>
            <a:r>
              <a:rPr lang="sr-Cyrl-RS" dirty="0"/>
              <a:t>Депоније</a:t>
            </a:r>
          </a:p>
          <a:p>
            <a:pPr marL="285750" indent="-285750" algn="just">
              <a:buFont typeface="Arial" panose="020B0604020202020204" pitchFamily="34" charset="0"/>
              <a:buChar char="•"/>
            </a:pPr>
            <a:r>
              <a:rPr lang="sr-Cyrl-RS" dirty="0"/>
              <a:t>Саобраћај</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8031" y="3030255"/>
            <a:ext cx="3020594" cy="2010068"/>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6617" y="4808957"/>
            <a:ext cx="2619375" cy="1743075"/>
          </a:xfrm>
          <a:prstGeom prst="rect">
            <a:avLst/>
          </a:prstGeom>
        </p:spPr>
      </p:pic>
    </p:spTree>
    <p:extLst>
      <p:ext uri="{BB962C8B-B14F-4D97-AF65-F5344CB8AC3E}">
        <p14:creationId xmlns:p14="http://schemas.microsoft.com/office/powerpoint/2010/main" val="23620601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2900" y="294894"/>
            <a:ext cx="8534400" cy="1507067"/>
          </a:xfrm>
        </p:spPr>
        <p:txBody>
          <a:bodyPr/>
          <a:lstStyle/>
          <a:p>
            <a:pPr algn="ctr"/>
            <a:r>
              <a:rPr lang="sr-Cyrl-RS" dirty="0"/>
              <a:t>Мјере заштите воде</a:t>
            </a:r>
            <a:endParaRPr lang="en-US" dirty="0"/>
          </a:p>
        </p:txBody>
      </p:sp>
      <p:sp>
        <p:nvSpPr>
          <p:cNvPr id="4" name="TextBox 3"/>
          <p:cNvSpPr txBox="1"/>
          <p:nvPr/>
        </p:nvSpPr>
        <p:spPr>
          <a:xfrm>
            <a:off x="1250830" y="2398143"/>
            <a:ext cx="8126083" cy="3139321"/>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Све мјере заштите воде могу се подијелити у три групе</a:t>
            </a:r>
          </a:p>
          <a:p>
            <a:pPr marL="342900" indent="-342900" algn="just">
              <a:buFont typeface="+mj-lt"/>
              <a:buAutoNum type="arabicParenR"/>
            </a:pPr>
            <a:r>
              <a:rPr lang="sr-Cyrl-RS" dirty="0"/>
              <a:t>-елиминација узрока загађивања,</a:t>
            </a:r>
          </a:p>
          <a:p>
            <a:pPr marL="342900" indent="-342900" algn="just">
              <a:buFont typeface="+mj-lt"/>
              <a:buAutoNum type="arabicParenR"/>
            </a:pPr>
            <a:r>
              <a:rPr lang="sr-Cyrl-RS" dirty="0"/>
              <a:t>-смањење количине штетних материја,</a:t>
            </a:r>
          </a:p>
          <a:p>
            <a:pPr marL="342900" indent="-342900" algn="just">
              <a:buFont typeface="+mj-lt"/>
              <a:buAutoNum type="arabicParenR"/>
            </a:pPr>
            <a:r>
              <a:rPr lang="sr-Cyrl-RS" dirty="0"/>
              <a:t>-посебне мјере чишћења воде.</a:t>
            </a:r>
          </a:p>
          <a:p>
            <a:pPr marL="285750" indent="-285750" algn="just">
              <a:buFont typeface="Arial" panose="020B0604020202020204" pitchFamily="34" charset="0"/>
              <a:buChar char="•"/>
            </a:pPr>
            <a:r>
              <a:rPr lang="sr-Cyrl-RS" dirty="0"/>
              <a:t>Смањење количине загађујућих материја које доспијевају до водених токова веома је значајан вид против загађења</a:t>
            </a:r>
          </a:p>
          <a:p>
            <a:pPr marL="285750" indent="-285750" algn="just">
              <a:buFont typeface="Arial" panose="020B0604020202020204" pitchFamily="34" charset="0"/>
              <a:buChar char="•"/>
            </a:pPr>
            <a:r>
              <a:rPr lang="sr-Cyrl-RS" dirty="0"/>
              <a:t>Оно подразумијева постављање одговарајућих филтера и посебних система таложника на мјестима гдје се изливају отпадне воде</a:t>
            </a:r>
          </a:p>
          <a:p>
            <a:pPr marL="285750" indent="-285750" algn="just">
              <a:buFont typeface="Arial" panose="020B0604020202020204" pitchFamily="34" charset="0"/>
              <a:buChar char="•"/>
            </a:pPr>
            <a:r>
              <a:rPr lang="sr-Cyrl-RS" dirty="0"/>
              <a:t>Овдје се подразумијева и обавезно хлађење топлих вода прије изливања у ријеку</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5072" y="1187838"/>
            <a:ext cx="2744456" cy="2055693"/>
          </a:xfrm>
          <a:prstGeom prst="rect">
            <a:avLst/>
          </a:prstGeom>
        </p:spPr>
      </p:pic>
    </p:spTree>
    <p:extLst>
      <p:ext uri="{BB962C8B-B14F-4D97-AF65-F5344CB8AC3E}">
        <p14:creationId xmlns:p14="http://schemas.microsoft.com/office/powerpoint/2010/main" val="14365494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8228" y="269015"/>
            <a:ext cx="8534400" cy="1507067"/>
          </a:xfrm>
        </p:spPr>
        <p:txBody>
          <a:bodyPr/>
          <a:lstStyle/>
          <a:p>
            <a:pPr algn="ctr"/>
            <a:r>
              <a:rPr lang="sr-Cyrl-RS" dirty="0"/>
              <a:t>Пречишћавање воде</a:t>
            </a:r>
            <a:endParaRPr lang="en-US" dirty="0"/>
          </a:p>
        </p:txBody>
      </p:sp>
      <p:sp>
        <p:nvSpPr>
          <p:cNvPr id="4" name="TextBox 3"/>
          <p:cNvSpPr txBox="1"/>
          <p:nvPr/>
        </p:nvSpPr>
        <p:spPr>
          <a:xfrm>
            <a:off x="966158" y="1699403"/>
            <a:ext cx="10205050" cy="2308324"/>
          </a:xfrm>
          <a:prstGeom prst="rect">
            <a:avLst/>
          </a:prstGeom>
          <a:noFill/>
        </p:spPr>
        <p:txBody>
          <a:bodyPr wrap="square" rtlCol="0">
            <a:spAutoFit/>
          </a:bodyPr>
          <a:lstStyle/>
          <a:p>
            <a:pPr marL="285750" indent="-285750" algn="just">
              <a:buFont typeface="Arial" panose="020B0604020202020204" pitchFamily="34" charset="0"/>
              <a:buChar char="•"/>
            </a:pPr>
            <a:r>
              <a:rPr lang="sr-Cyrl-RS" dirty="0"/>
              <a:t>У природи вода се самопречишћава, тако што пролази кроз слојеве пијеска и шљунка који представљају природне филтере.</a:t>
            </a:r>
          </a:p>
          <a:p>
            <a:pPr marL="285750" indent="-285750" algn="just">
              <a:buFont typeface="Arial" panose="020B0604020202020204" pitchFamily="34" charset="0"/>
              <a:buChar char="•"/>
            </a:pPr>
            <a:r>
              <a:rPr lang="sr-Cyrl-RS" dirty="0"/>
              <a:t>У њима заостају све „прљаве“ честице, због чега је природна вода бистра</a:t>
            </a:r>
          </a:p>
          <a:p>
            <a:pPr marL="285750" indent="-285750" algn="just">
              <a:buFont typeface="Arial" panose="020B0604020202020204" pitchFamily="34" charset="0"/>
              <a:buChar char="•"/>
            </a:pPr>
            <a:r>
              <a:rPr lang="sr-Cyrl-RS" dirty="0"/>
              <a:t>У градовима се вода узима најчешће из ријека и акумулационих језера, па се прије употребе мора пречистити</a:t>
            </a:r>
          </a:p>
          <a:p>
            <a:pPr marL="285750" indent="-285750" algn="just">
              <a:buFont typeface="Arial" panose="020B0604020202020204" pitchFamily="34" charset="0"/>
              <a:buChar char="•"/>
            </a:pPr>
            <a:r>
              <a:rPr lang="sr-Cyrl-RS" dirty="0"/>
              <a:t>То се ради у водоводима гдје се најприје изврши таложење, затим филтрирање, кроз слојеве пијеска, а потом води додаје хлор</a:t>
            </a:r>
          </a:p>
          <a:p>
            <a:pPr marL="285750" indent="-285750" algn="just">
              <a:buFont typeface="Arial" panose="020B0604020202020204" pitchFamily="34" charset="0"/>
              <a:buChar char="•"/>
            </a:pPr>
            <a:r>
              <a:rPr lang="sr-Cyrl-RS" dirty="0"/>
              <a:t>Тако пречишћена вода може се користити за пиће</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7818" y="4428824"/>
            <a:ext cx="4891178" cy="2018582"/>
          </a:xfrm>
          <a:prstGeom prst="rect">
            <a:avLst/>
          </a:prstGeom>
        </p:spPr>
      </p:pic>
    </p:spTree>
    <p:extLst>
      <p:ext uri="{BB962C8B-B14F-4D97-AF65-F5344CB8AC3E}">
        <p14:creationId xmlns:p14="http://schemas.microsoft.com/office/powerpoint/2010/main" val="27810103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457864"/>
            <a:ext cx="11030460" cy="4536535"/>
          </a:xfrm>
        </p:spPr>
        <p:txBody>
          <a:bodyPr>
            <a:normAutofit fontScale="90000"/>
          </a:bodyPr>
          <a:lstStyle/>
          <a:p>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r>
              <a:rPr lang="sr-Cyrl-RS" sz="1800" dirty="0"/>
              <a:t>Тема свјетског дана вода 2024. године је „вода за мир“, са поруком да државе и народи морају да се уједине око воде и да искористе воду за мир и сарадњу, јер вода није природни ресурс око којег човјечанство треба да се намеће и сукобљава него представља основно људско право  - вода је неопходна за живот и сви имају право приступа води.</a:t>
            </a:r>
            <a:br>
              <a:rPr lang="sr-Cyrl-RS" sz="1800" dirty="0"/>
            </a:br>
            <a:br>
              <a:rPr lang="sr-Cyrl-RS" sz="1800" dirty="0"/>
            </a:br>
            <a:r>
              <a:rPr lang="sr-Cyrl-RS" sz="1800" dirty="0"/>
              <a:t>Вода може да буде повод за избијање сукоба али са друге стране сарадња око воде може да послужи за изградњу мира. </a:t>
            </a:r>
            <a:br>
              <a:rPr lang="sr-Cyrl-RS" sz="1800" dirty="0"/>
            </a:br>
            <a:br>
              <a:rPr lang="sr-Cyrl-RS" sz="1800" dirty="0"/>
            </a:br>
            <a:r>
              <a:rPr lang="sr-Cyrl-RS" sz="1800" dirty="0"/>
              <a:t>Када су интереси различитих корисника воде непомирљиви то доводи до тензија и сукоба који угрожавају безбједност и здравље људи и екосистема. Вода је у сукобима често кориштена  као средство за стицање и одржавање контроле над територијом и становништвом или као средство притиска на противника. Вода је често и „жртва“ сукоба јер су водни ресурси и водоводни системи били мета напада, чиме се крши међународно хуманитарно право јер доводи до великих ризика по здравље људи и екосистема.</a:t>
            </a:r>
            <a:br>
              <a:rPr lang="sr-Cyrl-RS" sz="1800" dirty="0"/>
            </a:br>
            <a:br>
              <a:rPr lang="sr-Cyrl-RS" sz="1800" dirty="0"/>
            </a:br>
            <a:r>
              <a:rPr lang="sr-Cyrl-RS" sz="1800" dirty="0"/>
              <a:t>И неадекватно управљање водама у миру може да доведе до тензија и нестабилности у друштву.</a:t>
            </a:r>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br>
              <a:rPr lang="sr-Cyrl-RS" sz="1800" dirty="0"/>
            </a:br>
            <a:endParaRPr lang="en-US" sz="1800" dirty="0"/>
          </a:p>
        </p:txBody>
      </p:sp>
      <p:sp>
        <p:nvSpPr>
          <p:cNvPr id="3" name="Content Placeholder 2"/>
          <p:cNvSpPr>
            <a:spLocks noGrp="1"/>
          </p:cNvSpPr>
          <p:nvPr>
            <p:ph idx="1"/>
          </p:nvPr>
        </p:nvSpPr>
        <p:spPr>
          <a:xfrm>
            <a:off x="684212" y="685801"/>
            <a:ext cx="8534400" cy="677174"/>
          </a:xfrm>
        </p:spPr>
        <p:txBody>
          <a:bodyPr>
            <a:normAutofit/>
          </a:bodyPr>
          <a:lstStyle/>
          <a:p>
            <a:pPr algn="ctr"/>
            <a:r>
              <a:rPr lang="sr-Cyrl-RS" sz="3600" dirty="0">
                <a:solidFill>
                  <a:schemeClr val="tx1"/>
                </a:solidFill>
              </a:rPr>
              <a:t>ВОДА ЗА МИР</a:t>
            </a:r>
            <a:endParaRPr lang="en-US" sz="3600" dirty="0">
              <a:solidFill>
                <a:schemeClr val="tx1"/>
              </a:solidFill>
            </a:endParaRPr>
          </a:p>
        </p:txBody>
      </p:sp>
    </p:spTree>
    <p:extLst>
      <p:ext uri="{BB962C8B-B14F-4D97-AF65-F5344CB8AC3E}">
        <p14:creationId xmlns:p14="http://schemas.microsoft.com/office/powerpoint/2010/main" val="213559958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1551</TotalTime>
  <Words>652</Words>
  <Application>Microsoft Office PowerPoint</Application>
  <PresentationFormat>Široki ekran</PresentationFormat>
  <Paragraphs>74</Paragraphs>
  <Slides>14</Slides>
  <Notes>0</Notes>
  <HiddenSlides>0</HiddenSlides>
  <MMClips>1</MMClips>
  <ScaleCrop>false</ScaleCrop>
  <HeadingPairs>
    <vt:vector size="4" baseType="variant">
      <vt:variant>
        <vt:lpstr>Tema</vt:lpstr>
      </vt:variant>
      <vt:variant>
        <vt:i4>1</vt:i4>
      </vt:variant>
      <vt:variant>
        <vt:lpstr>Naslovi slajdova</vt:lpstr>
      </vt:variant>
      <vt:variant>
        <vt:i4>14</vt:i4>
      </vt:variant>
    </vt:vector>
  </HeadingPairs>
  <TitlesOfParts>
    <vt:vector size="15" baseType="lpstr">
      <vt:lpstr>Slice</vt:lpstr>
      <vt:lpstr>ДАН ВОДА</vt:lpstr>
      <vt:lpstr>Свјетски дан вода</vt:lpstr>
      <vt:lpstr>Значај воде за човјека</vt:lpstr>
      <vt:lpstr>Примјена воде у човјековом животу</vt:lpstr>
      <vt:lpstr>Квалитет воде и промјене квалитета воде</vt:lpstr>
      <vt:lpstr>Загађивање и извори загађивања воде </vt:lpstr>
      <vt:lpstr>Мјере заштите воде</vt:lpstr>
      <vt:lpstr>Пречишћавање воде</vt:lpstr>
      <vt:lpstr>         Тема свјетског дана вода 2024. године је „вода за мир“, са поруком да државе и народи морају да се уједине око воде и да искористе воду за мир и сарадњу, јер вода није природни ресурс око којег човјечанство треба да се намеће и сукобљава него представља основно људско право  - вода је неопходна за живот и сви имају право приступа води.  Вода може да буде повод за избијање сукоба али са друге стране сарадња око воде може да послужи за изградњу мира.   Када су интереси различитих корисника воде непомирљиви то доводи до тензија и сукоба који угрожавају безбједност и здравље људи и екосистема. Вода је у сукобима често кориштена  као средство за стицање и одржавање контроле над територијом и становништвом или као средство притиска на противника. Вода је често и „жртва“ сукоба јер су водни ресурси и водоводни системи били мета напада, чиме се крши међународно хуманитарно право јер доводи до великих ризика по здравље људи и екосистема.  И неадекватно управљање водама у миру може да доведе до тензија и нестабилности у друштву.         </vt:lpstr>
      <vt:lpstr>PowerPoint prezentacija</vt:lpstr>
      <vt:lpstr>занимљивости</vt:lpstr>
      <vt:lpstr>Хемијско загађивање воде</vt:lpstr>
      <vt:lpstr>Индустријске и комуналне отпадне воде</vt:lpstr>
      <vt:lpstr>ХВАЛА НА ПАЖЊИ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 VODA</dc:title>
  <dc:creator>pc</dc:creator>
  <cp:lastModifiedBy>Jelena Vrhovac</cp:lastModifiedBy>
  <cp:revision>24</cp:revision>
  <dcterms:created xsi:type="dcterms:W3CDTF">2024-03-17T12:17:15Z</dcterms:created>
  <dcterms:modified xsi:type="dcterms:W3CDTF">2024-03-19T16:34:34Z</dcterms:modified>
</cp:coreProperties>
</file>